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1EFE1"/>
    <a:srgbClr val="363C3C"/>
    <a:srgbClr val="8D182B"/>
    <a:srgbClr val="535E7F"/>
    <a:srgbClr val="525D7E"/>
    <a:srgbClr val="898788"/>
    <a:srgbClr val="6D6D6D"/>
    <a:srgbClr val="E3120B"/>
    <a:srgbClr val="AE362E"/>
    <a:srgbClr val="3539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634"/>
    <p:restoredTop sz="85171"/>
  </p:normalViewPr>
  <p:slideViewPr>
    <p:cSldViewPr snapToGrid="0" snapToObjects="1">
      <p:cViewPr varScale="1">
        <p:scale>
          <a:sx n="97" d="100"/>
          <a:sy n="97" d="100"/>
        </p:scale>
        <p:origin x="93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24A933-C8B3-7B4C-99D6-22C78C326C6F}" type="datetimeFigureOut">
              <a:rPr lang="en-US" smtClean="0"/>
              <a:t>6/24/2021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693AAB-11FF-B042-8A00-C7A3C0A8C8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9627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 err="1"/>
              <a:t>Kontopantelis</a:t>
            </a:r>
            <a:r>
              <a:rPr lang="en-GB" dirty="0"/>
              <a:t> E, Buchan I, Webb RT, Ashcroft DM, Mamas MA, Doran T. Disparities in mortality among 25–44-year-olds in England: a longitudinal, population-based study. Lancet Public Health. 2018; doi:10.1016/S2468-2667(18)30177-4 </a:t>
            </a:r>
            <a:endParaRPr lang="en-GB" sz="120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20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693AAB-11FF-B042-8A00-C7A3C0A8C87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4499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F3B0F5-8F48-124F-9B3D-090B356CA0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607667-491B-0844-808F-8874229E64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39798F-AFDB-A140-A090-7D4BA72EA3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D6822-5054-2342-A4D9-F6CBEA83BA9F}" type="datetimeFigureOut">
              <a:rPr lang="en-US" smtClean="0"/>
              <a:t>6/24/2021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EFCE67-870D-BF45-88CB-7674050476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AB4582-9A0B-9545-81D6-F995065A1A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4BBD3-E723-3541-83C6-6819663440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0952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5E7553-FA29-7D4D-9CB5-38AD84D462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DBD33AA-5DD7-9447-9301-5CC19E71BC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1D7E80-159B-8542-BDE5-E1DF8CBEF3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D6822-5054-2342-A4D9-F6CBEA83BA9F}" type="datetimeFigureOut">
              <a:rPr lang="en-US" smtClean="0"/>
              <a:t>6/24/2021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7BEEB2-D9EB-D84A-877B-3CF5ADC365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514C87-B4AB-E247-8620-AD2619D5E7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4BBD3-E723-3541-83C6-6819663440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86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E7BBF2A-EB52-9F48-A401-E1FC0CF4EE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8F9D68D-4CF8-2C46-989B-042A450A49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ED496A-40C3-4D44-920D-615F1F355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D6822-5054-2342-A4D9-F6CBEA83BA9F}" type="datetimeFigureOut">
              <a:rPr lang="en-US" smtClean="0"/>
              <a:t>6/24/2021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A23612-30F8-D140-83B6-D28ABED84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F203C7-2DE6-794D-A356-0840B7C4AB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4BBD3-E723-3541-83C6-6819663440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168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323959-8C92-ED4B-A17D-BC4D2E043A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13F434-79DC-0543-BC87-5785CCBA15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A7EE6A-0014-004B-9685-FF84AAE6CE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D6822-5054-2342-A4D9-F6CBEA83BA9F}" type="datetimeFigureOut">
              <a:rPr lang="en-US" smtClean="0"/>
              <a:t>6/24/2021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4F2AAC-9E3F-7E43-9503-32A762C0D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541BFA-BD4E-6242-8A70-5D15D24D85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4BBD3-E723-3541-83C6-6819663440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3578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E10E7-F9A7-FE4C-A397-357D41D7E3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FA98E8-FE24-C24B-8992-C7CC154A5A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00AD11-7A28-EB4F-9DA6-9452EDF9B2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D6822-5054-2342-A4D9-F6CBEA83BA9F}" type="datetimeFigureOut">
              <a:rPr lang="en-US" smtClean="0"/>
              <a:t>6/24/2021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37D153-5529-3B4A-BE2A-2F42B5409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41BD8D-B26B-434D-AD63-F6A4E379FA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4BBD3-E723-3541-83C6-6819663440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9471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F080F8-3AD2-9742-B8AF-D8F6824E65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A1E37A-D79F-4547-A838-091B052D5C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46EFA56-1B0D-794D-AD0B-DFF7102C8E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01BD49-7333-7145-BF10-7264840904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D6822-5054-2342-A4D9-F6CBEA83BA9F}" type="datetimeFigureOut">
              <a:rPr lang="en-US" smtClean="0"/>
              <a:t>6/24/2021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16020C-FCC8-444B-A0C4-50842E1FC6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A99C07-3F61-5345-97AD-AE6517EB42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4BBD3-E723-3541-83C6-6819663440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1597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FE7A66-A090-1C4F-B8BB-DFB8395EC1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4C7F4C-100F-C546-9420-FFF872AA48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0CC23C-7DE8-B144-9FE1-4E3ADF86A4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49BEF76-4C48-4640-B69D-7DAA731364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12C6F1F-1ABF-714D-A08F-8914890A8D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0E74773-C254-E44E-A001-A97EB7DC8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D6822-5054-2342-A4D9-F6CBEA83BA9F}" type="datetimeFigureOut">
              <a:rPr lang="en-US" smtClean="0"/>
              <a:t>6/24/2021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70A2AD-D3D6-FB4B-8392-756110B0B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A92F3A3-3F15-FE4A-9B90-96A05F5EA5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4BBD3-E723-3541-83C6-6819663440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089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B88249-BC86-DA40-8A82-5831BF8FFF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EF0C984-6FF1-664E-9041-4219E5E000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D6822-5054-2342-A4D9-F6CBEA83BA9F}" type="datetimeFigureOut">
              <a:rPr lang="en-US" smtClean="0"/>
              <a:t>6/24/2021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C67FBF-0AEB-B641-8A69-E1CF3E4FA5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21CC16A-714D-0949-BF02-05732739D1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4BBD3-E723-3541-83C6-6819663440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3247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0E007B-1AAD-9B4C-9889-ED5CC002F5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D6822-5054-2342-A4D9-F6CBEA83BA9F}" type="datetimeFigureOut">
              <a:rPr lang="en-US" smtClean="0"/>
              <a:t>6/24/2021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6E11007-FDD3-1447-B956-5340B0B533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05C727-E3B9-D44A-A3EF-66C6ACC284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4BBD3-E723-3541-83C6-6819663440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874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C63228-C85B-E943-A928-EB6D23D953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6F5639-EF80-064A-9490-DC484C4C5A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117C50-B182-DB4A-A663-46EE9D655B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92AEA6-3E73-4447-BAD6-A16EE68A06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D6822-5054-2342-A4D9-F6CBEA83BA9F}" type="datetimeFigureOut">
              <a:rPr lang="en-US" smtClean="0"/>
              <a:t>6/24/2021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4C1FF6-9203-8547-9E6A-B6FDD2BB5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A40D42-DB91-A44A-A75E-F2AE4D479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4BBD3-E723-3541-83C6-6819663440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514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4B0D70-4E36-774F-9204-B5988E6DFF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C325DCD-B4CA-4A49-812D-FCBF5131E11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A2C9FE-3132-8F4A-A189-F01033BF68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1C9E12-D69A-FB41-B7F4-8D233432AE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D6822-5054-2342-A4D9-F6CBEA83BA9F}" type="datetimeFigureOut">
              <a:rPr lang="en-US" smtClean="0"/>
              <a:t>6/24/2021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49A83E-26D9-594D-9E0B-39545454A7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866B03-EDAA-844B-9239-AA262593A0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4BBD3-E723-3541-83C6-6819663440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4015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F113B8C-100E-2A43-B5DE-E5FD0F266F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A42C00-8797-8A45-A79C-759BEDCCC0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140F26-5170-724C-80D4-28117EC2A4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3D6822-5054-2342-A4D9-F6CBEA83BA9F}" type="datetimeFigureOut">
              <a:rPr lang="en-US" smtClean="0"/>
              <a:t>6/24/2021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933347-406C-7641-8C4D-1BEC536562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E7BC91-9744-B34C-8B97-9466B9CD93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24BBD3-E723-3541-83C6-6819663440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934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svg"/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thelancet.com/journals/lanpub/article/PIIS2468-2667(18)30177-4/fulltext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EF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6DE7E367-69E4-0147-B95C-A9C23EB846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-9524"/>
            <a:ext cx="12192000" cy="1168958"/>
          </a:xfrm>
          <a:prstGeom prst="rect">
            <a:avLst/>
          </a:prstGeom>
          <a:solidFill>
            <a:srgbClr val="8D18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22F75FF-483A-6B43-9584-A428748D7DCC}"/>
              </a:ext>
            </a:extLst>
          </p:cNvPr>
          <p:cNvSpPr txBox="1"/>
          <p:nvPr/>
        </p:nvSpPr>
        <p:spPr>
          <a:xfrm>
            <a:off x="168134" y="251789"/>
            <a:ext cx="11855732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rgbClr val="F1EFE1"/>
                </a:solidFill>
                <a:latin typeface="Gill Sans MT" panose="020B0502020104020203" pitchFamily="34" charset="77"/>
              </a:rPr>
              <a:t>NORTH-SOUTH DISPARITIES IN ENGLISH MORTALITY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8D029EA-EB31-E04A-A382-032A4D678DB5}"/>
              </a:ext>
            </a:extLst>
          </p:cNvPr>
          <p:cNvSpPr txBox="1"/>
          <p:nvPr/>
        </p:nvSpPr>
        <p:spPr>
          <a:xfrm>
            <a:off x="113179" y="957599"/>
            <a:ext cx="1196564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GB" sz="800" i="1" dirty="0">
                <a:solidFill>
                  <a:srgbClr val="F1EFE1"/>
                </a:solidFill>
                <a:latin typeface="Gill Sans MT" panose="020B0502020104020203" pitchFamily="34" charset="77"/>
              </a:rPr>
              <a:t>(</a:t>
            </a:r>
            <a:r>
              <a:rPr lang="en-GB" sz="800" i="1" dirty="0" err="1">
                <a:solidFill>
                  <a:srgbClr val="F1EFE1"/>
                </a:solidFill>
                <a:latin typeface="Gill Sans MT" panose="020B0502020104020203" pitchFamily="34" charset="77"/>
              </a:rPr>
              <a:t>Kontopantelis</a:t>
            </a:r>
            <a:r>
              <a:rPr lang="en-GB" sz="800" i="1" dirty="0">
                <a:solidFill>
                  <a:srgbClr val="F1EFE1"/>
                </a:solidFill>
                <a:latin typeface="Gill Sans MT" panose="020B0502020104020203" pitchFamily="34" charset="77"/>
              </a:rPr>
              <a:t> E, Buchan I, Webb RT, Ashcroft DM, Mamas MA, Doran T. Disparities in mortality among 25–44-year-olds in England: a longitudinal, population-based study. Lancet Public Health. 2018; doi:10.1016/S2468-2667(18)30177-4)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4E28139F-8920-9D49-874B-4B6537086D53}"/>
              </a:ext>
            </a:extLst>
          </p:cNvPr>
          <p:cNvSpPr txBox="1"/>
          <p:nvPr/>
        </p:nvSpPr>
        <p:spPr>
          <a:xfrm>
            <a:off x="378168" y="1288019"/>
            <a:ext cx="33058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6D6D6D"/>
                </a:solidFill>
                <a:latin typeface="Gill Sans MT" panose="020B0502020104020203" pitchFamily="34" charset="77"/>
              </a:rPr>
              <a:t>BACKGROUND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5589AA5-6F53-F145-93A3-DDE8DEF8880F}"/>
              </a:ext>
            </a:extLst>
          </p:cNvPr>
          <p:cNvSpPr txBox="1"/>
          <p:nvPr/>
        </p:nvSpPr>
        <p:spPr>
          <a:xfrm>
            <a:off x="168134" y="1682937"/>
            <a:ext cx="374382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rgbClr val="363C3C"/>
                </a:solidFill>
                <a:latin typeface="Gill Sans MT" panose="020B0502020104020203" pitchFamily="34" charset="77"/>
              </a:rPr>
              <a:t>England has profound and persistent geographical divides in economy, society and health, with major disparities between northern and southern regions.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E985981-401F-6042-ADEB-BA942AE1ABE6}"/>
              </a:ext>
            </a:extLst>
          </p:cNvPr>
          <p:cNvSpPr txBox="1"/>
          <p:nvPr/>
        </p:nvSpPr>
        <p:spPr>
          <a:xfrm>
            <a:off x="683769" y="2790343"/>
            <a:ext cx="88127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Gill Sans MT" panose="020B0502020104020203" pitchFamily="34" charset="77"/>
              </a:rPr>
              <a:t>Life expectancy</a:t>
            </a:r>
          </a:p>
        </p:txBody>
      </p:sp>
      <p:pic>
        <p:nvPicPr>
          <p:cNvPr id="14" name="Picture 13" descr="A map showing the geographical divide in life expectancy in England.">
            <a:extLst>
              <a:ext uri="{FF2B5EF4-FFF2-40B4-BE49-F238E27FC236}">
                <a16:creationId xmlns:a16="http://schemas.microsoft.com/office/drawing/2014/main" id="{BD2527C9-8600-C74E-A4F5-4F8554F558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3769" y="2818822"/>
            <a:ext cx="2663772" cy="2867424"/>
          </a:xfrm>
          <a:prstGeom prst="rect">
            <a:avLst/>
          </a:prstGeom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457A73B5-0B90-8F47-A8D3-C54BA3320F78}"/>
              </a:ext>
            </a:extLst>
          </p:cNvPr>
          <p:cNvSpPr txBox="1"/>
          <p:nvPr/>
        </p:nvSpPr>
        <p:spPr>
          <a:xfrm>
            <a:off x="156784" y="5686246"/>
            <a:ext cx="376652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rgbClr val="363C3C"/>
                </a:solidFill>
                <a:latin typeface="Gill Sans MT" panose="020B0502020104020203" pitchFamily="34" charset="77"/>
              </a:rPr>
              <a:t>We examined long-term trends in mortality in northern versus southern regions in England across age groups and the underlying causes of excess mortality.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06D70CD1-C5D1-B141-9551-B75FBA229F29}"/>
              </a:ext>
            </a:extLst>
          </p:cNvPr>
          <p:cNvSpPr txBox="1"/>
          <p:nvPr/>
        </p:nvSpPr>
        <p:spPr>
          <a:xfrm>
            <a:off x="4443086" y="1288800"/>
            <a:ext cx="3305825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6D6D6D"/>
                </a:solidFill>
                <a:latin typeface="Gill Sans MT" panose="020B0502020104020203" pitchFamily="34" charset="77"/>
              </a:rPr>
              <a:t>FINDINGS</a:t>
            </a:r>
          </a:p>
        </p:txBody>
      </p:sp>
      <p:sp>
        <p:nvSpPr>
          <p:cNvPr id="10" name="TextBox 9" descr="A graph showing for ages 25-44 northern excess mortality increased sharply from 1995. &#10;">
            <a:extLst>
              <a:ext uri="{FF2B5EF4-FFF2-40B4-BE49-F238E27FC236}">
                <a16:creationId xmlns:a16="http://schemas.microsoft.com/office/drawing/2014/main" id="{5FBF04C8-2220-364E-89A0-76CDC1F07800}"/>
              </a:ext>
            </a:extLst>
          </p:cNvPr>
          <p:cNvSpPr txBox="1"/>
          <p:nvPr/>
        </p:nvSpPr>
        <p:spPr>
          <a:xfrm>
            <a:off x="4199445" y="1666959"/>
            <a:ext cx="384189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rgbClr val="363C3C"/>
                </a:solidFill>
                <a:latin typeface="Gill Sans MT" panose="020B0502020104020203" pitchFamily="34" charset="77"/>
              </a:rPr>
              <a:t>For most ages, northern excess mortality remained consistent between 1965 and 2016, but for ages 25-44 northern excess mortality increased sharply from 1995, mainly due to alcohol and drug misuse.   </a:t>
            </a:r>
            <a:endParaRPr lang="en-US" sz="1600" dirty="0">
              <a:solidFill>
                <a:srgbClr val="363C3C"/>
              </a:solidFill>
              <a:latin typeface="Gill Sans MT" panose="020B0502020104020203" pitchFamily="34" charset="77"/>
            </a:endParaRPr>
          </a:p>
        </p:txBody>
      </p:sp>
      <p:pic>
        <p:nvPicPr>
          <p:cNvPr id="19" name="Picture 18" descr="A graph showing standard mortality ">
            <a:extLst>
              <a:ext uri="{FF2B5EF4-FFF2-40B4-BE49-F238E27FC236}">
                <a16:creationId xmlns:a16="http://schemas.microsoft.com/office/drawing/2014/main" id="{D11C91B1-0ECB-EF4E-B0E8-F252FA429FD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7104" y="3111720"/>
            <a:ext cx="3557787" cy="1981175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FCB67143-010E-0647-8E3F-7C754C0509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6120" y="5073378"/>
            <a:ext cx="2733007" cy="354553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3CA1EFE4-56E8-B44B-BC41-D08406606C06}"/>
              </a:ext>
            </a:extLst>
          </p:cNvPr>
          <p:cNvSpPr txBox="1"/>
          <p:nvPr/>
        </p:nvSpPr>
        <p:spPr>
          <a:xfrm>
            <a:off x="4230531" y="5458151"/>
            <a:ext cx="382215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rgbClr val="363C3C"/>
                </a:solidFill>
                <a:latin typeface="Gill Sans MT" panose="020B0502020104020203" pitchFamily="34" charset="77"/>
              </a:rPr>
              <a:t>Mortality rates in London were substantially lower than in all other regions, both north and south. Excess mortality compared to London ranged from 13% for East England to 22% for the North East.</a:t>
            </a:r>
            <a:endParaRPr lang="en-US" sz="1600" dirty="0">
              <a:solidFill>
                <a:srgbClr val="363C3C"/>
              </a:solidFill>
              <a:latin typeface="Gill Sans MT" panose="020B0502020104020203" pitchFamily="34" charset="77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53777901-9529-7243-B72D-9956E7ED7B71}"/>
              </a:ext>
            </a:extLst>
          </p:cNvPr>
          <p:cNvSpPr txBox="1"/>
          <p:nvPr/>
        </p:nvSpPr>
        <p:spPr>
          <a:xfrm>
            <a:off x="8496000" y="1288800"/>
            <a:ext cx="33058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6D6D6D"/>
                </a:solidFill>
                <a:latin typeface="Gill Sans MT" panose="020B0502020104020203" pitchFamily="34" charset="77"/>
              </a:rPr>
              <a:t>IMPLICATIONS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C56F526-B9C2-6F40-A069-9776D6B2104A}"/>
              </a:ext>
            </a:extLst>
          </p:cNvPr>
          <p:cNvSpPr txBox="1"/>
          <p:nvPr/>
        </p:nvSpPr>
        <p:spPr>
          <a:xfrm>
            <a:off x="8348561" y="1691845"/>
            <a:ext cx="3686655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rgbClr val="363C3C"/>
                </a:solidFill>
                <a:latin typeface="Gill Sans MT" panose="020B0502020104020203" pitchFamily="34" charset="77"/>
              </a:rPr>
              <a:t>Under 75 mortality rates have been consistently higher in northern compared with southern regions of England.</a:t>
            </a:r>
          </a:p>
          <a:p>
            <a:endParaRPr lang="en-GB" sz="1600" dirty="0">
              <a:solidFill>
                <a:srgbClr val="363C3C"/>
              </a:solidFill>
              <a:latin typeface="Gill Sans MT" panose="020B0502020104020203" pitchFamily="34" charset="77"/>
            </a:endParaRPr>
          </a:p>
          <a:p>
            <a:r>
              <a:rPr lang="en-GB" sz="1600" dirty="0">
                <a:solidFill>
                  <a:srgbClr val="363C3C"/>
                </a:solidFill>
                <a:latin typeface="Gill Sans MT" panose="020B0502020104020203" pitchFamily="34" charset="77"/>
              </a:rPr>
              <a:t>Mortality rates diverged alarmingly for those aged 25-44 in the mid 1990s, largely due to alcohol and drug misuse. </a:t>
            </a:r>
          </a:p>
          <a:p>
            <a:endParaRPr lang="en-GB" sz="1600" dirty="0">
              <a:solidFill>
                <a:srgbClr val="363C3C"/>
              </a:solidFill>
              <a:latin typeface="Gill Sans MT" panose="020B0502020104020203" pitchFamily="34" charset="77"/>
            </a:endParaRPr>
          </a:p>
          <a:p>
            <a:r>
              <a:rPr lang="en-GB" sz="1600" dirty="0">
                <a:solidFill>
                  <a:srgbClr val="363C3C"/>
                </a:solidFill>
                <a:latin typeface="Gill Sans MT" panose="020B0502020104020203" pitchFamily="34" charset="77"/>
              </a:rPr>
              <a:t>These widening divisions suggest increasing psychological distress and risk-taking among young and middle-aged adults, particularly outside of London.</a:t>
            </a:r>
          </a:p>
          <a:p>
            <a:endParaRPr lang="en-GB" sz="1600" dirty="0">
              <a:solidFill>
                <a:srgbClr val="363C3C"/>
              </a:solidFill>
              <a:latin typeface="Gill Sans MT" panose="020B0502020104020203" pitchFamily="34" charset="77"/>
            </a:endParaRPr>
          </a:p>
          <a:p>
            <a:r>
              <a:rPr lang="en-GB" sz="1600" dirty="0">
                <a:solidFill>
                  <a:srgbClr val="363C3C"/>
                </a:solidFill>
                <a:latin typeface="Gill Sans MT" panose="020B0502020104020203" pitchFamily="34" charset="77"/>
              </a:rPr>
              <a:t>Effective policy responses may require substantial social and economic changes, including a rebalancing of the economy between the North and South of England proportionate to the scale of the problem.</a:t>
            </a:r>
          </a:p>
        </p:txBody>
      </p:sp>
      <p:sp>
        <p:nvSpPr>
          <p:cNvPr id="153" name="TextBox 152">
            <a:extLst>
              <a:ext uri="{FF2B5EF4-FFF2-40B4-BE49-F238E27FC236}">
                <a16:creationId xmlns:a16="http://schemas.microsoft.com/office/drawing/2014/main" id="{F98D839A-EF61-3543-9AA9-24BA3EFEDD90}"/>
              </a:ext>
            </a:extLst>
          </p:cNvPr>
          <p:cNvSpPr txBox="1"/>
          <p:nvPr/>
        </p:nvSpPr>
        <p:spPr>
          <a:xfrm>
            <a:off x="8202875" y="6605793"/>
            <a:ext cx="264518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i="1" dirty="0">
                <a:solidFill>
                  <a:srgbClr val="363C3C"/>
                </a:solidFill>
                <a:latin typeface="Gill Sans MT" panose="020B0502020104020203" pitchFamily="34" charset="77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Full text: https://bit.ly/2YjBHmJ</a:t>
            </a:r>
            <a:endParaRPr lang="en-US" sz="1000" i="1" dirty="0">
              <a:solidFill>
                <a:srgbClr val="363C3C"/>
              </a:solidFill>
              <a:latin typeface="Gill Sans MT" panose="020B0502020104020203" pitchFamily="34" charset="77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A5BA505-B5DB-554C-880D-2A31FD3607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080345" y="1193148"/>
            <a:ext cx="4031311" cy="5664852"/>
          </a:xfrm>
          <a:prstGeom prst="rect">
            <a:avLst/>
          </a:prstGeom>
          <a:noFill/>
          <a:ln w="25400">
            <a:solidFill>
              <a:srgbClr val="6D6D6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7CB2C8B-D684-464A-BE68-877C558B17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160689" y="1193147"/>
            <a:ext cx="4031311" cy="5664853"/>
          </a:xfrm>
          <a:prstGeom prst="rect">
            <a:avLst/>
          </a:prstGeom>
          <a:noFill/>
          <a:ln w="25400">
            <a:solidFill>
              <a:srgbClr val="6D6D6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6422CB4-25BA-0249-BCF5-7B6F0F90CB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1193147"/>
            <a:ext cx="4031311" cy="5664853"/>
          </a:xfrm>
          <a:prstGeom prst="rect">
            <a:avLst/>
          </a:prstGeom>
          <a:noFill/>
          <a:ln w="25400">
            <a:solidFill>
              <a:srgbClr val="6D6D6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7" name="Graphic 46">
            <a:extLst>
              <a:ext uri="{FF2B5EF4-FFF2-40B4-BE49-F238E27FC236}">
                <a16:creationId xmlns:a16="http://schemas.microsoft.com/office/drawing/2014/main" id="{32035AA1-832D-E449-922F-05386F4B23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1052312" y="6525552"/>
            <a:ext cx="1070113" cy="274053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C363D75A-AF06-F64C-B962-8AA4D3EEBB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316399" y="5076000"/>
            <a:ext cx="451861" cy="35455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0DC89EB3-C992-3C4F-91DC-1FF412BB89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455600" y="5076000"/>
            <a:ext cx="417022" cy="35455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419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3658</TotalTime>
  <Words>318</Words>
  <Application>Microsoft Office PowerPoint</Application>
  <PresentationFormat>Widescreen</PresentationFormat>
  <Paragraphs>21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Gill Sans MT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Tim Doran</dc:creator>
  <cp:lastModifiedBy>Alice Seaton</cp:lastModifiedBy>
  <cp:revision>186</cp:revision>
  <cp:lastPrinted>2019-01-05T16:46:26Z</cp:lastPrinted>
  <dcterms:created xsi:type="dcterms:W3CDTF">2018-12-17T17:44:01Z</dcterms:created>
  <dcterms:modified xsi:type="dcterms:W3CDTF">2021-06-24T14:26:52Z</dcterms:modified>
</cp:coreProperties>
</file>